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82" r:id="rId2"/>
    <p:sldId id="283" r:id="rId3"/>
    <p:sldId id="284" r:id="rId4"/>
    <p:sldId id="285" r:id="rId5"/>
    <p:sldId id="286" r:id="rId6"/>
    <p:sldId id="287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er Czaczkes" initials="TJ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B1B"/>
    <a:srgbClr val="1C24BA"/>
    <a:srgbClr val="284DA0"/>
    <a:srgbClr val="203E82"/>
    <a:srgbClr val="204C82"/>
    <a:srgbClr val="245794"/>
    <a:srgbClr val="22518A"/>
    <a:srgbClr val="193B65"/>
    <a:srgbClr val="4A88D2"/>
    <a:srgbClr val="75A4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08" autoAdjust="0"/>
    <p:restoredTop sz="86751" autoAdjust="0"/>
  </p:normalViewPr>
  <p:slideViewPr>
    <p:cSldViewPr>
      <p:cViewPr>
        <p:scale>
          <a:sx n="66" d="100"/>
          <a:sy n="66" d="100"/>
        </p:scale>
        <p:origin x="-88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246B89-C1E3-4C39-8A3E-02A7ACD45C5E}" type="datetimeFigureOut">
              <a:rPr lang="en-GB" smtClean="0"/>
              <a:t>12/01/2016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97A459-364B-44B9-8E8B-010C3DBA40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262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A459-364B-44B9-8E8B-010C3DBA40A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26803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A459-364B-44B9-8E8B-010C3DBA40A3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8011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A459-364B-44B9-8E8B-010C3DBA40A3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622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A459-364B-44B9-8E8B-010C3DBA40A3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582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A459-364B-44B9-8E8B-010C3DBA40A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304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97A459-364B-44B9-8E8B-010C3DBA40A3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2519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2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539" y="68759"/>
            <a:ext cx="91304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perception</a:t>
            </a:r>
          </a:p>
          <a:p>
            <a:pPr algn="ctr"/>
            <a:r>
              <a:rPr lang="en-GB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ants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64594" y="3660058"/>
            <a:ext cx="8375347" cy="2215309"/>
            <a:chOff x="164594" y="3431458"/>
            <a:chExt cx="8375347" cy="2215309"/>
          </a:xfrm>
        </p:grpSpPr>
        <p:sp>
          <p:nvSpPr>
            <p:cNvPr id="37" name="AutoShape 4"/>
            <p:cNvSpPr>
              <a:spLocks noChangeArrowheads="1"/>
            </p:cNvSpPr>
            <p:nvPr/>
          </p:nvSpPr>
          <p:spPr bwMode="auto">
            <a:xfrm>
              <a:off x="2380004" y="3431458"/>
              <a:ext cx="5397937" cy="579002"/>
            </a:xfrm>
            <a:prstGeom prst="parallelogram">
              <a:avLst>
                <a:gd name="adj" fmla="val 85093"/>
              </a:avLst>
            </a:prstGeom>
            <a:solidFill>
              <a:srgbClr val="F3F3F3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7244541" y="3432825"/>
              <a:ext cx="1295400" cy="579002"/>
            </a:xfrm>
            <a:prstGeom prst="parallelogram">
              <a:avLst>
                <a:gd name="adj" fmla="val 85478"/>
              </a:avLst>
            </a:prstGeom>
            <a:solidFill>
              <a:srgbClr val="D3DBE5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2063" name="Group 2062"/>
            <p:cNvGrpSpPr/>
            <p:nvPr/>
          </p:nvGrpSpPr>
          <p:grpSpPr>
            <a:xfrm>
              <a:off x="2358216" y="4010144"/>
              <a:ext cx="180010" cy="179994"/>
              <a:chOff x="1865305" y="4240731"/>
              <a:chExt cx="180010" cy="179994"/>
            </a:xfrm>
          </p:grpSpPr>
          <p:sp>
            <p:nvSpPr>
              <p:cNvPr id="40" name="Oval 7"/>
              <p:cNvSpPr>
                <a:spLocks noChangeArrowheads="1"/>
              </p:cNvSpPr>
              <p:nvPr/>
            </p:nvSpPr>
            <p:spPr bwMode="auto">
              <a:xfrm>
                <a:off x="1865305" y="4240731"/>
                <a:ext cx="180010" cy="179994"/>
              </a:xfrm>
              <a:prstGeom prst="ellipse">
                <a:avLst/>
              </a:prstGeom>
              <a:solidFill>
                <a:srgbClr val="80808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AutoShape 11"/>
              <p:cNvSpPr>
                <a:spLocks noChangeArrowheads="1"/>
              </p:cNvSpPr>
              <p:nvPr/>
            </p:nvSpPr>
            <p:spPr bwMode="auto">
              <a:xfrm rot="2700000">
                <a:off x="1879499" y="4256273"/>
                <a:ext cx="149888" cy="149059"/>
              </a:xfrm>
              <a:prstGeom prst="plus">
                <a:avLst>
                  <a:gd name="adj" fmla="val 25000"/>
                </a:avLst>
              </a:prstGeom>
              <a:solidFill>
                <a:srgbClr val="C0C0C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36" name="AutoShape 3"/>
            <p:cNvSpPr>
              <a:spLocks noChangeArrowheads="1"/>
            </p:cNvSpPr>
            <p:nvPr/>
          </p:nvSpPr>
          <p:spPr bwMode="auto">
            <a:xfrm>
              <a:off x="164594" y="4732398"/>
              <a:ext cx="1740406" cy="914369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12"/>
            <p:cNvSpPr>
              <a:spLocks/>
            </p:cNvSpPr>
            <p:nvPr/>
          </p:nvSpPr>
          <p:spPr bwMode="auto">
            <a:xfrm>
              <a:off x="1072341" y="3436993"/>
              <a:ext cx="1792741" cy="1524005"/>
            </a:xfrm>
            <a:custGeom>
              <a:avLst/>
              <a:gdLst>
                <a:gd name="T0" fmla="*/ 1247630 w 1247630"/>
                <a:gd name="T1" fmla="*/ 0 h 991757"/>
                <a:gd name="T2" fmla="*/ 958037 w 1247630"/>
                <a:gd name="T3" fmla="*/ 343148 h 991757"/>
                <a:gd name="T4" fmla="*/ 134879 w 1247630"/>
                <a:gd name="T5" fmla="*/ 991757 h 991757"/>
                <a:gd name="T6" fmla="*/ 0 w 1247630"/>
                <a:gd name="T7" fmla="*/ 991757 h 991757"/>
                <a:gd name="T8" fmla="*/ 1247630 w 1247630"/>
                <a:gd name="T9" fmla="*/ 0 h 99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7630" h="991757">
                  <a:moveTo>
                    <a:pt x="1247630" y="0"/>
                  </a:moveTo>
                  <a:lnTo>
                    <a:pt x="958037" y="343148"/>
                  </a:lnTo>
                  <a:lnTo>
                    <a:pt x="134879" y="991757"/>
                  </a:lnTo>
                  <a:lnTo>
                    <a:pt x="0" y="991757"/>
                  </a:lnTo>
                  <a:lnTo>
                    <a:pt x="1247630" y="0"/>
                  </a:lnTo>
                  <a:close/>
                </a:path>
              </a:pathLst>
            </a:custGeom>
            <a:solidFill>
              <a:srgbClr val="F3F3F3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Text Box 17"/>
            <p:cNvSpPr txBox="1">
              <a:spLocks noChangeArrowheads="1"/>
            </p:cNvSpPr>
            <p:nvPr/>
          </p:nvSpPr>
          <p:spPr bwMode="auto">
            <a:xfrm>
              <a:off x="304800" y="5083894"/>
              <a:ext cx="1187598" cy="5628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Ant colony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81" name="Picture 2" descr="Lasius neoniger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5813" b="74671" l="4102" r="94141">
                        <a14:foregroundMark x1="6738" y1="59444" x2="14746" y2="58126"/>
                        <a14:foregroundMark x1="15332" y1="57540" x2="20508" y2="53294"/>
                        <a14:foregroundMark x1="9766" y1="67496" x2="18555" y2="62958"/>
                        <a14:foregroundMark x1="17480" y1="63982" x2="26758" y2="62958"/>
                        <a14:backgroundMark x1="23145" y1="60761" x2="23145" y2="60761"/>
                        <a14:backgroundMark x1="22461" y1="60469" x2="25684" y2="61347"/>
                        <a14:backgroundMark x1="60059" y1="54319" x2="59180" y2="5431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 l="4264" t="15757" r="6047" b="24996"/>
          <a:stretch/>
        </p:blipFill>
        <p:spPr bwMode="auto">
          <a:xfrm>
            <a:off x="2743200" y="3167770"/>
            <a:ext cx="2093459" cy="922398"/>
          </a:xfrm>
          <a:prstGeom prst="rect">
            <a:avLst/>
          </a:prstGeom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57200" y="15240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2"/>
                </a:solidFill>
              </a:rPr>
              <a:t>1</a:t>
            </a:r>
            <a:r>
              <a:rPr lang="en-GB" sz="3200" baseline="30000" dirty="0" smtClean="0">
                <a:solidFill>
                  <a:schemeClr val="tx2"/>
                </a:solidFill>
              </a:rPr>
              <a:t>st</a:t>
            </a:r>
            <a:r>
              <a:rPr lang="en-GB" sz="3200" dirty="0" smtClean="0">
                <a:solidFill>
                  <a:schemeClr val="tx2"/>
                </a:solidFill>
              </a:rPr>
              <a:t> visit – set reference point</a:t>
            </a:r>
            <a:endParaRPr lang="en-GB" sz="3200" dirty="0"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230531" y="3628969"/>
            <a:ext cx="5080810" cy="3305231"/>
            <a:chOff x="3230531" y="3400369"/>
            <a:chExt cx="5080810" cy="3305231"/>
          </a:xfrm>
        </p:grpSpPr>
        <p:pic>
          <p:nvPicPr>
            <p:cNvPr id="80" name="Picture 8" descr="http://i.istockimg.com/file_thumbview_approve/8705047/3/stock-photo-8705047-drops-of-honey.jpg"/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0" b="91667" l="0" r="9652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5541" y="3400369"/>
              <a:ext cx="685800" cy="5700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TextBox 81"/>
            <p:cNvSpPr txBox="1"/>
            <p:nvPr/>
          </p:nvSpPr>
          <p:spPr>
            <a:xfrm>
              <a:off x="3230531" y="4458831"/>
              <a:ext cx="439500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Reference Sucrose solution</a:t>
              </a:r>
            </a:p>
            <a:p>
              <a:pPr algn="ctr"/>
              <a:r>
                <a:rPr lang="en-GB" sz="2400" dirty="0" smtClean="0">
                  <a:solidFill>
                    <a:srgbClr val="75A4DD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Very </a:t>
              </a:r>
              <a:r>
                <a:rPr lang="en-GB" sz="2400" dirty="0">
                  <a:solidFill>
                    <a:srgbClr val="75A4DD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</a:t>
              </a:r>
              <a:r>
                <a:rPr lang="en-GB" sz="2400" dirty="0" smtClean="0">
                  <a:solidFill>
                    <a:srgbClr val="75A4DD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oor = 0.25 M</a:t>
              </a:r>
            </a:p>
            <a:p>
              <a:pPr algn="ctr"/>
              <a:r>
                <a:rPr lang="en-GB" sz="2400" dirty="0" smtClean="0">
                  <a:solidFill>
                    <a:srgbClr val="4A88D2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Poor = 0.5 M</a:t>
              </a:r>
            </a:p>
            <a:p>
              <a:pPr algn="ctr"/>
              <a:r>
                <a:rPr lang="en-GB" sz="2400" dirty="0" smtClean="0">
                  <a:solidFill>
                    <a:srgbClr val="22518A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Medium = 1 M</a:t>
              </a:r>
            </a:p>
            <a:p>
              <a:pPr algn="ctr"/>
              <a:r>
                <a:rPr lang="en-GB" sz="2400" dirty="0" smtClean="0">
                  <a:solidFill>
                    <a:srgbClr val="193B65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Good = 2 M</a:t>
              </a:r>
            </a:p>
            <a:p>
              <a:pPr algn="ctr"/>
              <a:endParaRPr lang="en-GB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2065" name="Straight Arrow Connector 2064"/>
            <p:cNvCxnSpPr/>
            <p:nvPr/>
          </p:nvCxnSpPr>
          <p:spPr>
            <a:xfrm flipV="1">
              <a:off x="7892241" y="3939068"/>
              <a:ext cx="0" cy="139493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6943725" y="5324475"/>
              <a:ext cx="958041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39" name="Picture 4" descr="C:\Users\tc63\Documents\Academic Work\Talks &amp; presentations\Emmy Noether talk\markedant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08032" y="3200400"/>
            <a:ext cx="20955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6157540" y="2547257"/>
            <a:ext cx="2913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Mark ants with a dot of paint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773753" y="2383580"/>
            <a:ext cx="34248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Ant allowed onto setup, finds food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666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0.36892 0.0044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438" y="208"/>
                                    </p:animMotion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1" grpId="0"/>
      <p:bldP spid="22" grpId="0"/>
      <p:bldP spid="2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539" y="68759"/>
            <a:ext cx="91304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perception</a:t>
            </a:r>
          </a:p>
          <a:p>
            <a:pPr algn="ctr"/>
            <a:r>
              <a:rPr lang="en-GB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ants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64594" y="3660058"/>
            <a:ext cx="8375347" cy="2215309"/>
            <a:chOff x="164594" y="3431458"/>
            <a:chExt cx="8375347" cy="2215309"/>
          </a:xfrm>
        </p:grpSpPr>
        <p:sp>
          <p:nvSpPr>
            <p:cNvPr id="37" name="AutoShape 4"/>
            <p:cNvSpPr>
              <a:spLocks noChangeArrowheads="1"/>
            </p:cNvSpPr>
            <p:nvPr/>
          </p:nvSpPr>
          <p:spPr bwMode="auto">
            <a:xfrm>
              <a:off x="2380004" y="3431458"/>
              <a:ext cx="5397937" cy="579002"/>
            </a:xfrm>
            <a:prstGeom prst="parallelogram">
              <a:avLst>
                <a:gd name="adj" fmla="val 85093"/>
              </a:avLst>
            </a:prstGeom>
            <a:solidFill>
              <a:srgbClr val="F3F3F3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7244541" y="3432825"/>
              <a:ext cx="1295400" cy="579002"/>
            </a:xfrm>
            <a:prstGeom prst="parallelogram">
              <a:avLst>
                <a:gd name="adj" fmla="val 85478"/>
              </a:avLst>
            </a:prstGeom>
            <a:solidFill>
              <a:srgbClr val="D3DBE5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2063" name="Group 2062"/>
            <p:cNvGrpSpPr/>
            <p:nvPr/>
          </p:nvGrpSpPr>
          <p:grpSpPr>
            <a:xfrm>
              <a:off x="2358216" y="4010144"/>
              <a:ext cx="180010" cy="179994"/>
              <a:chOff x="1865305" y="4240731"/>
              <a:chExt cx="180010" cy="179994"/>
            </a:xfrm>
          </p:grpSpPr>
          <p:sp>
            <p:nvSpPr>
              <p:cNvPr id="40" name="Oval 7"/>
              <p:cNvSpPr>
                <a:spLocks noChangeArrowheads="1"/>
              </p:cNvSpPr>
              <p:nvPr/>
            </p:nvSpPr>
            <p:spPr bwMode="auto">
              <a:xfrm>
                <a:off x="1865305" y="4240731"/>
                <a:ext cx="180010" cy="179994"/>
              </a:xfrm>
              <a:prstGeom prst="ellipse">
                <a:avLst/>
              </a:prstGeom>
              <a:solidFill>
                <a:srgbClr val="80808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AutoShape 11"/>
              <p:cNvSpPr>
                <a:spLocks noChangeArrowheads="1"/>
              </p:cNvSpPr>
              <p:nvPr/>
            </p:nvSpPr>
            <p:spPr bwMode="auto">
              <a:xfrm rot="2700000">
                <a:off x="1879499" y="4256273"/>
                <a:ext cx="149888" cy="149059"/>
              </a:xfrm>
              <a:prstGeom prst="plus">
                <a:avLst>
                  <a:gd name="adj" fmla="val 25000"/>
                </a:avLst>
              </a:prstGeom>
              <a:solidFill>
                <a:srgbClr val="C0C0C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36" name="AutoShape 3"/>
            <p:cNvSpPr>
              <a:spLocks noChangeArrowheads="1"/>
            </p:cNvSpPr>
            <p:nvPr/>
          </p:nvSpPr>
          <p:spPr bwMode="auto">
            <a:xfrm>
              <a:off x="164594" y="4732398"/>
              <a:ext cx="1740406" cy="914369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12"/>
            <p:cNvSpPr>
              <a:spLocks/>
            </p:cNvSpPr>
            <p:nvPr/>
          </p:nvSpPr>
          <p:spPr bwMode="auto">
            <a:xfrm>
              <a:off x="1072341" y="3436993"/>
              <a:ext cx="1792741" cy="1524005"/>
            </a:xfrm>
            <a:custGeom>
              <a:avLst/>
              <a:gdLst>
                <a:gd name="T0" fmla="*/ 1247630 w 1247630"/>
                <a:gd name="T1" fmla="*/ 0 h 991757"/>
                <a:gd name="T2" fmla="*/ 958037 w 1247630"/>
                <a:gd name="T3" fmla="*/ 343148 h 991757"/>
                <a:gd name="T4" fmla="*/ 134879 w 1247630"/>
                <a:gd name="T5" fmla="*/ 991757 h 991757"/>
                <a:gd name="T6" fmla="*/ 0 w 1247630"/>
                <a:gd name="T7" fmla="*/ 991757 h 991757"/>
                <a:gd name="T8" fmla="*/ 1247630 w 1247630"/>
                <a:gd name="T9" fmla="*/ 0 h 99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7630" h="991757">
                  <a:moveTo>
                    <a:pt x="1247630" y="0"/>
                  </a:moveTo>
                  <a:lnTo>
                    <a:pt x="958037" y="343148"/>
                  </a:lnTo>
                  <a:lnTo>
                    <a:pt x="134879" y="991757"/>
                  </a:lnTo>
                  <a:lnTo>
                    <a:pt x="0" y="991757"/>
                  </a:lnTo>
                  <a:lnTo>
                    <a:pt x="1247630" y="0"/>
                  </a:lnTo>
                  <a:close/>
                </a:path>
              </a:pathLst>
            </a:custGeom>
            <a:solidFill>
              <a:srgbClr val="F3F3F3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Text Box 17"/>
            <p:cNvSpPr txBox="1">
              <a:spLocks noChangeArrowheads="1"/>
            </p:cNvSpPr>
            <p:nvPr/>
          </p:nvSpPr>
          <p:spPr bwMode="auto">
            <a:xfrm>
              <a:off x="304800" y="5083894"/>
              <a:ext cx="1187598" cy="5628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Ant colony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57200" y="15240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2"/>
                </a:solidFill>
              </a:rPr>
              <a:t>1</a:t>
            </a:r>
            <a:r>
              <a:rPr lang="en-GB" sz="3200" baseline="30000" dirty="0" smtClean="0">
                <a:solidFill>
                  <a:schemeClr val="tx2"/>
                </a:solidFill>
              </a:rPr>
              <a:t>st</a:t>
            </a:r>
            <a:r>
              <a:rPr lang="en-GB" sz="3200" dirty="0" smtClean="0">
                <a:solidFill>
                  <a:schemeClr val="tx2"/>
                </a:solidFill>
              </a:rPr>
              <a:t> visit – set reference point</a:t>
            </a:r>
            <a:endParaRPr lang="en-GB" sz="3200" dirty="0">
              <a:solidFill>
                <a:schemeClr val="tx2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3230531" y="3628969"/>
            <a:ext cx="5080810" cy="3305231"/>
            <a:chOff x="3230531" y="3400369"/>
            <a:chExt cx="5080810" cy="3305231"/>
          </a:xfrm>
        </p:grpSpPr>
        <p:pic>
          <p:nvPicPr>
            <p:cNvPr id="80" name="Picture 8" descr="http://i.istockimg.com/file_thumbview_approve/8705047/3/stock-photo-8705047-drops-of-honey.jpg"/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91667" l="0" r="9652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625541" y="3400369"/>
              <a:ext cx="685800" cy="5700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TextBox 81"/>
            <p:cNvSpPr txBox="1"/>
            <p:nvPr/>
          </p:nvSpPr>
          <p:spPr>
            <a:xfrm>
              <a:off x="3230531" y="4458831"/>
              <a:ext cx="439500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Reference Sucrose solution</a:t>
              </a:r>
            </a:p>
            <a:p>
              <a:pPr algn="ctr"/>
              <a:r>
                <a:rPr lang="en-GB" sz="2400" dirty="0" smtClean="0">
                  <a:solidFill>
                    <a:srgbClr val="75A4DD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Very </a:t>
              </a:r>
              <a:r>
                <a:rPr lang="en-GB" sz="2400" dirty="0">
                  <a:solidFill>
                    <a:srgbClr val="75A4DD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</a:t>
              </a:r>
              <a:r>
                <a:rPr lang="en-GB" sz="2400" dirty="0" smtClean="0">
                  <a:solidFill>
                    <a:srgbClr val="75A4DD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oor = 0.25 M</a:t>
              </a:r>
            </a:p>
            <a:p>
              <a:pPr algn="ctr"/>
              <a:r>
                <a:rPr lang="en-GB" sz="2400" dirty="0" smtClean="0">
                  <a:solidFill>
                    <a:srgbClr val="4A88D2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Poor = 0.5 M</a:t>
              </a:r>
            </a:p>
            <a:p>
              <a:pPr algn="ctr"/>
              <a:r>
                <a:rPr lang="en-GB" sz="2400" dirty="0" smtClean="0">
                  <a:solidFill>
                    <a:srgbClr val="22518A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Medium = 1 M</a:t>
              </a:r>
            </a:p>
            <a:p>
              <a:pPr algn="ctr"/>
              <a:r>
                <a:rPr lang="en-GB" sz="2400" dirty="0" smtClean="0">
                  <a:solidFill>
                    <a:srgbClr val="193B65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Good = 2 M</a:t>
              </a:r>
            </a:p>
            <a:p>
              <a:pPr algn="ctr"/>
              <a:endParaRPr lang="en-GB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cxnSp>
          <p:nvCxnSpPr>
            <p:cNvPr id="2065" name="Straight Arrow Connector 2064"/>
            <p:cNvCxnSpPr/>
            <p:nvPr/>
          </p:nvCxnSpPr>
          <p:spPr>
            <a:xfrm flipV="1">
              <a:off x="7892241" y="3939068"/>
              <a:ext cx="0" cy="1394932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6943725" y="5324475"/>
              <a:ext cx="958041" cy="0"/>
            </a:xfrm>
            <a:prstGeom prst="line">
              <a:avLst/>
            </a:pr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1" name="Picture 4" descr="C:\Users\tc63\Documents\Academic Work\Talks &amp; presentations\Emmy Noether talk\markedan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5791200" y="3276600"/>
            <a:ext cx="2069432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919618" y="2547257"/>
            <a:ext cx="40237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Ant returns to nest to give her food away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7319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-0.3882 -1.11111E-6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10" y="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539" y="68759"/>
            <a:ext cx="91304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perception</a:t>
            </a:r>
          </a:p>
          <a:p>
            <a:pPr algn="ctr"/>
            <a:r>
              <a:rPr lang="en-GB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ants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64594" y="3660058"/>
            <a:ext cx="8375347" cy="2215309"/>
            <a:chOff x="164594" y="3431458"/>
            <a:chExt cx="8375347" cy="2215309"/>
          </a:xfrm>
        </p:grpSpPr>
        <p:sp>
          <p:nvSpPr>
            <p:cNvPr id="37" name="AutoShape 4"/>
            <p:cNvSpPr>
              <a:spLocks noChangeArrowheads="1"/>
            </p:cNvSpPr>
            <p:nvPr/>
          </p:nvSpPr>
          <p:spPr bwMode="auto">
            <a:xfrm>
              <a:off x="2380004" y="3431458"/>
              <a:ext cx="5397937" cy="579002"/>
            </a:xfrm>
            <a:prstGeom prst="parallelogram">
              <a:avLst>
                <a:gd name="adj" fmla="val 85093"/>
              </a:avLst>
            </a:prstGeom>
            <a:solidFill>
              <a:srgbClr val="F3F3F3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7244541" y="3432825"/>
              <a:ext cx="1295400" cy="579002"/>
            </a:xfrm>
            <a:prstGeom prst="parallelogram">
              <a:avLst>
                <a:gd name="adj" fmla="val 85478"/>
              </a:avLst>
            </a:prstGeom>
            <a:solidFill>
              <a:srgbClr val="D3DBE5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2063" name="Group 2062"/>
            <p:cNvGrpSpPr/>
            <p:nvPr/>
          </p:nvGrpSpPr>
          <p:grpSpPr>
            <a:xfrm>
              <a:off x="2358216" y="4010144"/>
              <a:ext cx="180010" cy="179994"/>
              <a:chOff x="1865305" y="4240731"/>
              <a:chExt cx="180010" cy="179994"/>
            </a:xfrm>
          </p:grpSpPr>
          <p:sp>
            <p:nvSpPr>
              <p:cNvPr id="40" name="Oval 7"/>
              <p:cNvSpPr>
                <a:spLocks noChangeArrowheads="1"/>
              </p:cNvSpPr>
              <p:nvPr/>
            </p:nvSpPr>
            <p:spPr bwMode="auto">
              <a:xfrm>
                <a:off x="1865305" y="4240731"/>
                <a:ext cx="180010" cy="179994"/>
              </a:xfrm>
              <a:prstGeom prst="ellipse">
                <a:avLst/>
              </a:prstGeom>
              <a:solidFill>
                <a:srgbClr val="80808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AutoShape 11"/>
              <p:cNvSpPr>
                <a:spLocks noChangeArrowheads="1"/>
              </p:cNvSpPr>
              <p:nvPr/>
            </p:nvSpPr>
            <p:spPr bwMode="auto">
              <a:xfrm rot="2700000">
                <a:off x="1879499" y="4256273"/>
                <a:ext cx="149888" cy="149059"/>
              </a:xfrm>
              <a:prstGeom prst="plus">
                <a:avLst>
                  <a:gd name="adj" fmla="val 25000"/>
                </a:avLst>
              </a:prstGeom>
              <a:solidFill>
                <a:srgbClr val="C0C0C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36" name="AutoShape 3"/>
            <p:cNvSpPr>
              <a:spLocks noChangeArrowheads="1"/>
            </p:cNvSpPr>
            <p:nvPr/>
          </p:nvSpPr>
          <p:spPr bwMode="auto">
            <a:xfrm>
              <a:off x="164594" y="4732398"/>
              <a:ext cx="1740406" cy="914369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12"/>
            <p:cNvSpPr>
              <a:spLocks/>
            </p:cNvSpPr>
            <p:nvPr/>
          </p:nvSpPr>
          <p:spPr bwMode="auto">
            <a:xfrm>
              <a:off x="1072341" y="3436993"/>
              <a:ext cx="1792741" cy="1524005"/>
            </a:xfrm>
            <a:custGeom>
              <a:avLst/>
              <a:gdLst>
                <a:gd name="T0" fmla="*/ 1247630 w 1247630"/>
                <a:gd name="T1" fmla="*/ 0 h 991757"/>
                <a:gd name="T2" fmla="*/ 958037 w 1247630"/>
                <a:gd name="T3" fmla="*/ 343148 h 991757"/>
                <a:gd name="T4" fmla="*/ 134879 w 1247630"/>
                <a:gd name="T5" fmla="*/ 991757 h 991757"/>
                <a:gd name="T6" fmla="*/ 0 w 1247630"/>
                <a:gd name="T7" fmla="*/ 991757 h 991757"/>
                <a:gd name="T8" fmla="*/ 1247630 w 1247630"/>
                <a:gd name="T9" fmla="*/ 0 h 99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7630" h="991757">
                  <a:moveTo>
                    <a:pt x="1247630" y="0"/>
                  </a:moveTo>
                  <a:lnTo>
                    <a:pt x="958037" y="343148"/>
                  </a:lnTo>
                  <a:lnTo>
                    <a:pt x="134879" y="991757"/>
                  </a:lnTo>
                  <a:lnTo>
                    <a:pt x="0" y="991757"/>
                  </a:lnTo>
                  <a:lnTo>
                    <a:pt x="1247630" y="0"/>
                  </a:lnTo>
                  <a:close/>
                </a:path>
              </a:pathLst>
            </a:custGeom>
            <a:solidFill>
              <a:srgbClr val="F3F3F3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Text Box 17"/>
            <p:cNvSpPr txBox="1">
              <a:spLocks noChangeArrowheads="1"/>
            </p:cNvSpPr>
            <p:nvPr/>
          </p:nvSpPr>
          <p:spPr bwMode="auto">
            <a:xfrm>
              <a:off x="304800" y="5083894"/>
              <a:ext cx="1187598" cy="5628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Ant colony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57200" y="15240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2"/>
                </a:solidFill>
              </a:rPr>
              <a:t>1</a:t>
            </a:r>
            <a:r>
              <a:rPr lang="en-GB" sz="3200" baseline="30000" dirty="0" smtClean="0">
                <a:solidFill>
                  <a:schemeClr val="tx2"/>
                </a:solidFill>
              </a:rPr>
              <a:t>st</a:t>
            </a:r>
            <a:r>
              <a:rPr lang="en-GB" sz="3200" dirty="0" smtClean="0">
                <a:solidFill>
                  <a:schemeClr val="tx2"/>
                </a:solidFill>
              </a:rPr>
              <a:t> visit – set reference point</a:t>
            </a:r>
            <a:endParaRPr lang="en-GB" sz="3200" dirty="0">
              <a:solidFill>
                <a:schemeClr val="tx2"/>
              </a:solidFill>
            </a:endParaRPr>
          </a:p>
        </p:txBody>
      </p:sp>
      <p:pic>
        <p:nvPicPr>
          <p:cNvPr id="80" name="Picture 8" descr="http://i.istockimg.com/file_thumbview_approve/8705047/3/stock-photo-8705047-drops-of-honey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1667" l="0" r="965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25541" y="3628969"/>
            <a:ext cx="685800" cy="57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3230531" y="4167668"/>
            <a:ext cx="4671235" cy="2766532"/>
            <a:chOff x="3230531" y="3939068"/>
            <a:chExt cx="4671235" cy="2766532"/>
          </a:xfrm>
        </p:grpSpPr>
        <p:sp>
          <p:nvSpPr>
            <p:cNvPr id="82" name="TextBox 81"/>
            <p:cNvSpPr txBox="1"/>
            <p:nvPr/>
          </p:nvSpPr>
          <p:spPr>
            <a:xfrm>
              <a:off x="3230531" y="4458831"/>
              <a:ext cx="4395009" cy="22467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Reference Sucrose solution</a:t>
              </a:r>
            </a:p>
            <a:p>
              <a:pPr algn="ctr"/>
              <a:r>
                <a:rPr lang="en-GB" sz="2400" dirty="0" smtClean="0">
                  <a:solidFill>
                    <a:srgbClr val="75A4DD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Very </a:t>
              </a:r>
              <a:r>
                <a:rPr lang="en-GB" sz="2400" dirty="0">
                  <a:solidFill>
                    <a:srgbClr val="75A4DD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</a:t>
              </a:r>
              <a:r>
                <a:rPr lang="en-GB" sz="2400" dirty="0" smtClean="0">
                  <a:solidFill>
                    <a:srgbClr val="75A4DD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oor = 0.25 M</a:t>
              </a:r>
            </a:p>
            <a:p>
              <a:pPr algn="ctr"/>
              <a:r>
                <a:rPr lang="en-GB" sz="2400" dirty="0" smtClean="0">
                  <a:solidFill>
                    <a:srgbClr val="4A88D2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Poor = 0.5 M</a:t>
              </a:r>
            </a:p>
            <a:p>
              <a:pPr algn="ctr"/>
              <a:r>
                <a:rPr lang="en-GB" sz="2400" dirty="0" smtClean="0">
                  <a:solidFill>
                    <a:srgbClr val="22518A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Medium = 1 M</a:t>
              </a:r>
            </a:p>
            <a:p>
              <a:pPr algn="ctr"/>
              <a:r>
                <a:rPr lang="en-GB" sz="2400" dirty="0" smtClean="0">
                  <a:solidFill>
                    <a:srgbClr val="193B65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Good = 2 M</a:t>
              </a:r>
            </a:p>
            <a:p>
              <a:pPr algn="ctr"/>
              <a:endParaRPr lang="en-GB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943725" y="3939068"/>
              <a:ext cx="958041" cy="1394932"/>
              <a:chOff x="6943725" y="3939068"/>
              <a:chExt cx="958041" cy="1394932"/>
            </a:xfrm>
          </p:grpSpPr>
          <p:cxnSp>
            <p:nvCxnSpPr>
              <p:cNvPr id="2065" name="Straight Arrow Connector 2064"/>
              <p:cNvCxnSpPr/>
              <p:nvPr/>
            </p:nvCxnSpPr>
            <p:spPr>
              <a:xfrm flipV="1">
                <a:off x="7892241" y="3939068"/>
                <a:ext cx="0" cy="1394932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6943725" y="5324475"/>
                <a:ext cx="958041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20" name="Picture 8" descr="http://i.istockimg.com/file_thumbview_approve/8705047/3/stock-photo-8705047-drops-of-honey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1667" l="0" r="965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25541" y="3621002"/>
            <a:ext cx="685800" cy="57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Group 20"/>
          <p:cNvGrpSpPr/>
          <p:nvPr/>
        </p:nvGrpSpPr>
        <p:grpSpPr>
          <a:xfrm>
            <a:off x="3124200" y="4163480"/>
            <a:ext cx="4796618" cy="1654757"/>
            <a:chOff x="3124200" y="3942847"/>
            <a:chExt cx="4796618" cy="1654757"/>
          </a:xfrm>
        </p:grpSpPr>
        <p:sp>
          <p:nvSpPr>
            <p:cNvPr id="22" name="TextBox 21"/>
            <p:cNvSpPr txBox="1"/>
            <p:nvPr/>
          </p:nvSpPr>
          <p:spPr>
            <a:xfrm>
              <a:off x="3124200" y="4458831"/>
              <a:ext cx="4395009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Fixed sucrose solution</a:t>
              </a:r>
              <a:endParaRPr lang="en-GB" sz="1600" dirty="0">
                <a:solidFill>
                  <a:srgbClr val="22518A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  <a:p>
              <a:pPr algn="ctr"/>
              <a:r>
                <a:rPr lang="en-GB" sz="2400" b="1" dirty="0" smtClean="0">
                  <a:solidFill>
                    <a:srgbClr val="22518A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Always </a:t>
              </a:r>
              <a:r>
                <a:rPr lang="en-GB" sz="2400" dirty="0" smtClean="0">
                  <a:solidFill>
                    <a:srgbClr val="22518A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medium = 1 M</a:t>
              </a:r>
            </a:p>
            <a:p>
              <a:pPr algn="ctr"/>
              <a:endParaRPr lang="en-GB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grpSp>
          <p:nvGrpSpPr>
            <p:cNvPr id="23" name="Group 22"/>
            <p:cNvGrpSpPr/>
            <p:nvPr/>
          </p:nvGrpSpPr>
          <p:grpSpPr>
            <a:xfrm>
              <a:off x="6962777" y="3942847"/>
              <a:ext cx="958041" cy="1162553"/>
              <a:chOff x="6962777" y="3942847"/>
              <a:chExt cx="958041" cy="1162553"/>
            </a:xfrm>
          </p:grpSpPr>
          <p:cxnSp>
            <p:nvCxnSpPr>
              <p:cNvPr id="24" name="Straight Arrow Connector 23"/>
              <p:cNvCxnSpPr/>
              <p:nvPr/>
            </p:nvCxnSpPr>
            <p:spPr>
              <a:xfrm flipH="1" flipV="1">
                <a:off x="7892242" y="3942847"/>
                <a:ext cx="9524" cy="11625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5" name="Straight Connector 24"/>
              <p:cNvCxnSpPr/>
              <p:nvPr/>
            </p:nvCxnSpPr>
            <p:spPr>
              <a:xfrm flipH="1">
                <a:off x="6962777" y="5105400"/>
                <a:ext cx="958041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extBox 25"/>
          <p:cNvSpPr txBox="1"/>
          <p:nvPr/>
        </p:nvSpPr>
        <p:spPr>
          <a:xfrm>
            <a:off x="3919618" y="2547257"/>
            <a:ext cx="3745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Reference food replaced by fixed food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508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7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7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6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2" presetClass="exit" presetSubtype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539" y="68759"/>
            <a:ext cx="91304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perception</a:t>
            </a:r>
          </a:p>
          <a:p>
            <a:pPr algn="ctr"/>
            <a:r>
              <a:rPr lang="en-GB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ants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64594" y="3652091"/>
            <a:ext cx="8375347" cy="2215309"/>
            <a:chOff x="164594" y="3431458"/>
            <a:chExt cx="8375347" cy="2215309"/>
          </a:xfrm>
        </p:grpSpPr>
        <p:sp>
          <p:nvSpPr>
            <p:cNvPr id="37" name="AutoShape 4"/>
            <p:cNvSpPr>
              <a:spLocks noChangeArrowheads="1"/>
            </p:cNvSpPr>
            <p:nvPr/>
          </p:nvSpPr>
          <p:spPr bwMode="auto">
            <a:xfrm>
              <a:off x="2380004" y="3431458"/>
              <a:ext cx="5397937" cy="579002"/>
            </a:xfrm>
            <a:prstGeom prst="parallelogram">
              <a:avLst>
                <a:gd name="adj" fmla="val 85093"/>
              </a:avLst>
            </a:prstGeom>
            <a:solidFill>
              <a:srgbClr val="F3F3F3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7244541" y="3432825"/>
              <a:ext cx="1295400" cy="579002"/>
            </a:xfrm>
            <a:prstGeom prst="parallelogram">
              <a:avLst>
                <a:gd name="adj" fmla="val 85478"/>
              </a:avLst>
            </a:prstGeom>
            <a:solidFill>
              <a:srgbClr val="D3DBE5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2063" name="Group 2062"/>
            <p:cNvGrpSpPr/>
            <p:nvPr/>
          </p:nvGrpSpPr>
          <p:grpSpPr>
            <a:xfrm>
              <a:off x="2358216" y="4010144"/>
              <a:ext cx="180010" cy="179994"/>
              <a:chOff x="1865305" y="4240731"/>
              <a:chExt cx="180010" cy="179994"/>
            </a:xfrm>
          </p:grpSpPr>
          <p:sp>
            <p:nvSpPr>
              <p:cNvPr id="40" name="Oval 7"/>
              <p:cNvSpPr>
                <a:spLocks noChangeArrowheads="1"/>
              </p:cNvSpPr>
              <p:nvPr/>
            </p:nvSpPr>
            <p:spPr bwMode="auto">
              <a:xfrm>
                <a:off x="1865305" y="4240731"/>
                <a:ext cx="180010" cy="179994"/>
              </a:xfrm>
              <a:prstGeom prst="ellipse">
                <a:avLst/>
              </a:prstGeom>
              <a:solidFill>
                <a:srgbClr val="80808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AutoShape 11"/>
              <p:cNvSpPr>
                <a:spLocks noChangeArrowheads="1"/>
              </p:cNvSpPr>
              <p:nvPr/>
            </p:nvSpPr>
            <p:spPr bwMode="auto">
              <a:xfrm rot="2700000">
                <a:off x="1879499" y="4256273"/>
                <a:ext cx="149888" cy="149059"/>
              </a:xfrm>
              <a:prstGeom prst="plus">
                <a:avLst>
                  <a:gd name="adj" fmla="val 25000"/>
                </a:avLst>
              </a:prstGeom>
              <a:solidFill>
                <a:srgbClr val="C0C0C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36" name="AutoShape 3"/>
            <p:cNvSpPr>
              <a:spLocks noChangeArrowheads="1"/>
            </p:cNvSpPr>
            <p:nvPr/>
          </p:nvSpPr>
          <p:spPr bwMode="auto">
            <a:xfrm>
              <a:off x="164594" y="4732398"/>
              <a:ext cx="1740406" cy="914369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12"/>
            <p:cNvSpPr>
              <a:spLocks/>
            </p:cNvSpPr>
            <p:nvPr/>
          </p:nvSpPr>
          <p:spPr bwMode="auto">
            <a:xfrm>
              <a:off x="1072341" y="3436993"/>
              <a:ext cx="1792741" cy="1524005"/>
            </a:xfrm>
            <a:custGeom>
              <a:avLst/>
              <a:gdLst>
                <a:gd name="T0" fmla="*/ 1247630 w 1247630"/>
                <a:gd name="T1" fmla="*/ 0 h 991757"/>
                <a:gd name="T2" fmla="*/ 958037 w 1247630"/>
                <a:gd name="T3" fmla="*/ 343148 h 991757"/>
                <a:gd name="T4" fmla="*/ 134879 w 1247630"/>
                <a:gd name="T5" fmla="*/ 991757 h 991757"/>
                <a:gd name="T6" fmla="*/ 0 w 1247630"/>
                <a:gd name="T7" fmla="*/ 991757 h 991757"/>
                <a:gd name="T8" fmla="*/ 1247630 w 1247630"/>
                <a:gd name="T9" fmla="*/ 0 h 99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7630" h="991757">
                  <a:moveTo>
                    <a:pt x="1247630" y="0"/>
                  </a:moveTo>
                  <a:lnTo>
                    <a:pt x="958037" y="343148"/>
                  </a:lnTo>
                  <a:lnTo>
                    <a:pt x="134879" y="991757"/>
                  </a:lnTo>
                  <a:lnTo>
                    <a:pt x="0" y="991757"/>
                  </a:lnTo>
                  <a:lnTo>
                    <a:pt x="1247630" y="0"/>
                  </a:lnTo>
                  <a:close/>
                </a:path>
              </a:pathLst>
            </a:custGeom>
            <a:solidFill>
              <a:srgbClr val="F3F3F3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Text Box 17"/>
            <p:cNvSpPr txBox="1">
              <a:spLocks noChangeArrowheads="1"/>
            </p:cNvSpPr>
            <p:nvPr/>
          </p:nvSpPr>
          <p:spPr bwMode="auto">
            <a:xfrm>
              <a:off x="304800" y="5083894"/>
              <a:ext cx="1187598" cy="5628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Ant colony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57200" y="1524000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</a:t>
            </a:r>
            <a:r>
              <a:rPr lang="en-GB" sz="3200" baseline="30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st</a:t>
            </a:r>
            <a:r>
              <a:rPr lang="en-GB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visit – set reference point</a:t>
            </a:r>
          </a:p>
          <a:p>
            <a:r>
              <a:rPr lang="en-GB" sz="3200" dirty="0" smtClean="0">
                <a:solidFill>
                  <a:schemeClr val="tx2"/>
                </a:solidFill>
              </a:rPr>
              <a:t>2</a:t>
            </a:r>
            <a:r>
              <a:rPr lang="en-GB" sz="3200" baseline="30000" dirty="0" smtClean="0">
                <a:solidFill>
                  <a:schemeClr val="tx2"/>
                </a:solidFill>
              </a:rPr>
              <a:t>nd</a:t>
            </a:r>
            <a:r>
              <a:rPr lang="en-GB" sz="3200" dirty="0" smtClean="0">
                <a:solidFill>
                  <a:schemeClr val="tx2"/>
                </a:solidFill>
              </a:rPr>
              <a:t> visit – test value perception</a:t>
            </a:r>
            <a:endParaRPr lang="en-GB" sz="3200" dirty="0">
              <a:solidFill>
                <a:schemeClr val="tx2"/>
              </a:solidFill>
            </a:endParaRPr>
          </a:p>
        </p:txBody>
      </p:sp>
      <p:pic>
        <p:nvPicPr>
          <p:cNvPr id="80" name="Picture 8" descr="http://i.istockimg.com/file_thumbview_approve/8705047/3/stock-photo-8705047-drops-of-honey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1667" l="0" r="965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25541" y="3621002"/>
            <a:ext cx="685800" cy="57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3124200" y="4163480"/>
            <a:ext cx="4796618" cy="1654757"/>
            <a:chOff x="3124200" y="3942847"/>
            <a:chExt cx="4796618" cy="1654757"/>
          </a:xfrm>
        </p:grpSpPr>
        <p:sp>
          <p:nvSpPr>
            <p:cNvPr id="82" name="TextBox 81"/>
            <p:cNvSpPr txBox="1"/>
            <p:nvPr/>
          </p:nvSpPr>
          <p:spPr>
            <a:xfrm>
              <a:off x="3124200" y="4458831"/>
              <a:ext cx="4395009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Fixed sucrose solution</a:t>
              </a:r>
              <a:endParaRPr lang="en-GB" sz="1600" dirty="0">
                <a:solidFill>
                  <a:srgbClr val="22518A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  <a:p>
              <a:pPr algn="ctr"/>
              <a:r>
                <a:rPr lang="en-GB" sz="2400" b="1" dirty="0" smtClean="0">
                  <a:solidFill>
                    <a:srgbClr val="22518A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Always </a:t>
              </a:r>
              <a:r>
                <a:rPr lang="en-GB" sz="2400" dirty="0" smtClean="0">
                  <a:solidFill>
                    <a:srgbClr val="22518A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medium = 1 M</a:t>
              </a:r>
            </a:p>
            <a:p>
              <a:pPr algn="ctr"/>
              <a:endParaRPr lang="en-GB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962777" y="3942847"/>
              <a:ext cx="958041" cy="1162553"/>
              <a:chOff x="6962777" y="3942847"/>
              <a:chExt cx="958041" cy="1162553"/>
            </a:xfrm>
          </p:grpSpPr>
          <p:cxnSp>
            <p:nvCxnSpPr>
              <p:cNvPr id="2065" name="Straight Arrow Connector 2064"/>
              <p:cNvCxnSpPr/>
              <p:nvPr/>
            </p:nvCxnSpPr>
            <p:spPr>
              <a:xfrm flipH="1" flipV="1">
                <a:off x="7892242" y="3942847"/>
                <a:ext cx="9524" cy="11625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6962777" y="5105400"/>
                <a:ext cx="958041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27" name="Picture 4" descr="C:\Users\tc63\Documents\Academic Work\Talks &amp; presentations\Emmy Noether talk\markedan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56225" y="3200426"/>
            <a:ext cx="20955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>
            <a:off x="3919618" y="2547257"/>
            <a:ext cx="4328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Ant (expecting reference food) allowed back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958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59259E-6 L 0.4059 -0.00116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95" y="-69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5539" y="68759"/>
            <a:ext cx="91304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perception</a:t>
            </a:r>
          </a:p>
          <a:p>
            <a:pPr algn="ctr"/>
            <a:r>
              <a:rPr lang="en-GB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 ants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64594" y="3652091"/>
            <a:ext cx="8375347" cy="2215309"/>
            <a:chOff x="164594" y="3431458"/>
            <a:chExt cx="8375347" cy="2215309"/>
          </a:xfrm>
        </p:grpSpPr>
        <p:sp>
          <p:nvSpPr>
            <p:cNvPr id="37" name="AutoShape 4"/>
            <p:cNvSpPr>
              <a:spLocks noChangeArrowheads="1"/>
            </p:cNvSpPr>
            <p:nvPr/>
          </p:nvSpPr>
          <p:spPr bwMode="auto">
            <a:xfrm>
              <a:off x="2380004" y="3431458"/>
              <a:ext cx="5397937" cy="579002"/>
            </a:xfrm>
            <a:prstGeom prst="parallelogram">
              <a:avLst>
                <a:gd name="adj" fmla="val 85093"/>
              </a:avLst>
            </a:prstGeom>
            <a:solidFill>
              <a:srgbClr val="F3F3F3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38" name="AutoShape 5"/>
            <p:cNvSpPr>
              <a:spLocks noChangeArrowheads="1"/>
            </p:cNvSpPr>
            <p:nvPr/>
          </p:nvSpPr>
          <p:spPr bwMode="auto">
            <a:xfrm>
              <a:off x="7244541" y="3432825"/>
              <a:ext cx="1295400" cy="579002"/>
            </a:xfrm>
            <a:prstGeom prst="parallelogram">
              <a:avLst>
                <a:gd name="adj" fmla="val 85478"/>
              </a:avLst>
            </a:prstGeom>
            <a:solidFill>
              <a:srgbClr val="D3DBE5"/>
            </a:solidFill>
            <a:ln w="9525" algn="in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grpSp>
          <p:nvGrpSpPr>
            <p:cNvPr id="2063" name="Group 2062"/>
            <p:cNvGrpSpPr/>
            <p:nvPr/>
          </p:nvGrpSpPr>
          <p:grpSpPr>
            <a:xfrm>
              <a:off x="2358216" y="4010144"/>
              <a:ext cx="180010" cy="179994"/>
              <a:chOff x="1865305" y="4240731"/>
              <a:chExt cx="180010" cy="179994"/>
            </a:xfrm>
          </p:grpSpPr>
          <p:sp>
            <p:nvSpPr>
              <p:cNvPr id="40" name="Oval 7"/>
              <p:cNvSpPr>
                <a:spLocks noChangeArrowheads="1"/>
              </p:cNvSpPr>
              <p:nvPr/>
            </p:nvSpPr>
            <p:spPr bwMode="auto">
              <a:xfrm>
                <a:off x="1865305" y="4240731"/>
                <a:ext cx="180010" cy="179994"/>
              </a:xfrm>
              <a:prstGeom prst="ellipse">
                <a:avLst/>
              </a:prstGeom>
              <a:solidFill>
                <a:srgbClr val="808080"/>
              </a:solidFill>
              <a:ln w="9525" algn="in">
                <a:solidFill>
                  <a:srgbClr val="000000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  <p:sp>
            <p:nvSpPr>
              <p:cNvPr id="44" name="AutoShape 11"/>
              <p:cNvSpPr>
                <a:spLocks noChangeArrowheads="1"/>
              </p:cNvSpPr>
              <p:nvPr/>
            </p:nvSpPr>
            <p:spPr bwMode="auto">
              <a:xfrm rot="2700000">
                <a:off x="1879499" y="4256273"/>
                <a:ext cx="149888" cy="149059"/>
              </a:xfrm>
              <a:prstGeom prst="plus">
                <a:avLst>
                  <a:gd name="adj" fmla="val 25000"/>
                </a:avLst>
              </a:prstGeom>
              <a:solidFill>
                <a:srgbClr val="C0C0C0"/>
              </a:solidFill>
              <a:ln w="9525" algn="in">
                <a:solidFill>
                  <a:srgbClr val="000000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GB"/>
              </a:p>
            </p:txBody>
          </p:sp>
        </p:grpSp>
        <p:sp>
          <p:nvSpPr>
            <p:cNvPr id="36" name="AutoShape 3"/>
            <p:cNvSpPr>
              <a:spLocks noChangeArrowheads="1"/>
            </p:cNvSpPr>
            <p:nvPr/>
          </p:nvSpPr>
          <p:spPr bwMode="auto">
            <a:xfrm>
              <a:off x="164594" y="4732398"/>
              <a:ext cx="1740406" cy="914369"/>
            </a:xfrm>
            <a:prstGeom prst="cube">
              <a:avLst>
                <a:gd name="adj" fmla="val 25000"/>
              </a:avLst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45" name="Freeform 12"/>
            <p:cNvSpPr>
              <a:spLocks/>
            </p:cNvSpPr>
            <p:nvPr/>
          </p:nvSpPr>
          <p:spPr bwMode="auto">
            <a:xfrm>
              <a:off x="1072341" y="3436993"/>
              <a:ext cx="1792741" cy="1524005"/>
            </a:xfrm>
            <a:custGeom>
              <a:avLst/>
              <a:gdLst>
                <a:gd name="T0" fmla="*/ 1247630 w 1247630"/>
                <a:gd name="T1" fmla="*/ 0 h 991757"/>
                <a:gd name="T2" fmla="*/ 958037 w 1247630"/>
                <a:gd name="T3" fmla="*/ 343148 h 991757"/>
                <a:gd name="T4" fmla="*/ 134879 w 1247630"/>
                <a:gd name="T5" fmla="*/ 991757 h 991757"/>
                <a:gd name="T6" fmla="*/ 0 w 1247630"/>
                <a:gd name="T7" fmla="*/ 991757 h 991757"/>
                <a:gd name="T8" fmla="*/ 1247630 w 1247630"/>
                <a:gd name="T9" fmla="*/ 0 h 9917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47630" h="991757">
                  <a:moveTo>
                    <a:pt x="1247630" y="0"/>
                  </a:moveTo>
                  <a:lnTo>
                    <a:pt x="958037" y="343148"/>
                  </a:lnTo>
                  <a:lnTo>
                    <a:pt x="134879" y="991757"/>
                  </a:lnTo>
                  <a:lnTo>
                    <a:pt x="0" y="991757"/>
                  </a:lnTo>
                  <a:lnTo>
                    <a:pt x="1247630" y="0"/>
                  </a:lnTo>
                  <a:close/>
                </a:path>
              </a:pathLst>
            </a:custGeom>
            <a:solidFill>
              <a:srgbClr val="F3F3F3"/>
            </a:solidFill>
            <a:ln w="9525" cap="flat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50" name="Text Box 17"/>
            <p:cNvSpPr txBox="1">
              <a:spLocks noChangeArrowheads="1"/>
            </p:cNvSpPr>
            <p:nvPr/>
          </p:nvSpPr>
          <p:spPr bwMode="auto">
            <a:xfrm>
              <a:off x="304800" y="5083894"/>
              <a:ext cx="1187598" cy="562873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  <a:cs typeface="Arial" panose="020B0604020202020204" pitchFamily="34" charset="0"/>
                </a:rPr>
                <a:t>Ant colony</a:t>
              </a:r>
              <a:endPara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457200" y="1524000"/>
            <a:ext cx="533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1</a:t>
            </a:r>
            <a:r>
              <a:rPr lang="en-GB" sz="3200" baseline="300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st</a:t>
            </a:r>
            <a:r>
              <a:rPr lang="en-GB" sz="3200" dirty="0" smtClean="0">
                <a:solidFill>
                  <a:schemeClr val="tx2">
                    <a:lumMod val="40000"/>
                    <a:lumOff val="60000"/>
                  </a:schemeClr>
                </a:solidFill>
              </a:rPr>
              <a:t> visit – set reference point</a:t>
            </a:r>
          </a:p>
          <a:p>
            <a:r>
              <a:rPr lang="en-GB" sz="3200" dirty="0" smtClean="0">
                <a:solidFill>
                  <a:schemeClr val="tx2"/>
                </a:solidFill>
              </a:rPr>
              <a:t>2</a:t>
            </a:r>
            <a:r>
              <a:rPr lang="en-GB" sz="3200" baseline="30000" dirty="0" smtClean="0">
                <a:solidFill>
                  <a:schemeClr val="tx2"/>
                </a:solidFill>
              </a:rPr>
              <a:t>nd</a:t>
            </a:r>
            <a:r>
              <a:rPr lang="en-GB" sz="3200" dirty="0" smtClean="0">
                <a:solidFill>
                  <a:schemeClr val="tx2"/>
                </a:solidFill>
              </a:rPr>
              <a:t> visit – test value perception</a:t>
            </a:r>
            <a:endParaRPr lang="en-GB" sz="3200" dirty="0">
              <a:solidFill>
                <a:schemeClr val="tx2"/>
              </a:solidFill>
            </a:endParaRPr>
          </a:p>
        </p:txBody>
      </p:sp>
      <p:pic>
        <p:nvPicPr>
          <p:cNvPr id="80" name="Picture 8" descr="http://i.istockimg.com/file_thumbview_approve/8705047/3/stock-photo-8705047-drops-of-honey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1667" l="0" r="96522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625541" y="3621002"/>
            <a:ext cx="685800" cy="570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3124200" y="4163480"/>
            <a:ext cx="4796618" cy="1654757"/>
            <a:chOff x="3124200" y="3942847"/>
            <a:chExt cx="4796618" cy="1654757"/>
          </a:xfrm>
        </p:grpSpPr>
        <p:sp>
          <p:nvSpPr>
            <p:cNvPr id="82" name="TextBox 81"/>
            <p:cNvSpPr txBox="1"/>
            <p:nvPr/>
          </p:nvSpPr>
          <p:spPr>
            <a:xfrm>
              <a:off x="3124200" y="4458831"/>
              <a:ext cx="4395009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400" b="1" dirty="0" smtClean="0">
                  <a:solidFill>
                    <a:schemeClr val="tx2">
                      <a:lumMod val="75000"/>
                    </a:schemeClr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Fixed sucrose solution</a:t>
              </a:r>
              <a:endParaRPr lang="en-GB" sz="1600" dirty="0">
                <a:solidFill>
                  <a:srgbClr val="22518A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  <a:p>
              <a:pPr algn="ctr"/>
              <a:r>
                <a:rPr lang="en-GB" sz="2400" b="1" dirty="0" smtClean="0">
                  <a:solidFill>
                    <a:srgbClr val="22518A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Always </a:t>
              </a:r>
              <a:r>
                <a:rPr lang="en-GB" sz="2400" dirty="0" smtClean="0">
                  <a:solidFill>
                    <a:srgbClr val="22518A"/>
                  </a:solidFill>
                  <a:latin typeface="Arial" panose="020B0604020202020204" pitchFamily="34" charset="0"/>
                  <a:ea typeface="Batang" panose="02030600000101010101" pitchFamily="18" charset="-127"/>
                  <a:cs typeface="Arial" panose="020B0604020202020204" pitchFamily="34" charset="0"/>
                </a:rPr>
                <a:t>medium = 1 M</a:t>
              </a:r>
            </a:p>
            <a:p>
              <a:pPr algn="ctr"/>
              <a:endParaRPr lang="en-GB" sz="2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6962777" y="3942847"/>
              <a:ext cx="958041" cy="1162553"/>
              <a:chOff x="6962777" y="3942847"/>
              <a:chExt cx="958041" cy="1162553"/>
            </a:xfrm>
          </p:grpSpPr>
          <p:cxnSp>
            <p:nvCxnSpPr>
              <p:cNvPr id="2065" name="Straight Arrow Connector 2064"/>
              <p:cNvCxnSpPr/>
              <p:nvPr/>
            </p:nvCxnSpPr>
            <p:spPr>
              <a:xfrm flipH="1" flipV="1">
                <a:off x="7892242" y="3942847"/>
                <a:ext cx="9524" cy="1162553"/>
              </a:xfrm>
              <a:prstGeom prst="straightConnector1">
                <a:avLst/>
              </a:prstGeom>
              <a:ln w="38100"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8" name="Straight Connector 17"/>
              <p:cNvCxnSpPr/>
              <p:nvPr/>
            </p:nvCxnSpPr>
            <p:spPr>
              <a:xfrm flipH="1">
                <a:off x="6962777" y="5105400"/>
                <a:ext cx="958041" cy="0"/>
              </a:xfrm>
              <a:prstGeom prst="line">
                <a:avLst/>
              </a:prstGeom>
              <a:ln w="3810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pic>
        <p:nvPicPr>
          <p:cNvPr id="20" name="Picture 4" descr="C:\Users\tc63\Documents\Academic Work\Talks &amp; presentations\Emmy Noether talk\markedant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H="1">
            <a:off x="5791200" y="3268633"/>
            <a:ext cx="2069432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2514600" y="2683858"/>
            <a:ext cx="61880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chemeClr val="tx2"/>
                </a:solidFill>
              </a:rPr>
              <a:t>Measure pheromone deposition </a:t>
            </a:r>
            <a:endParaRPr lang="en-GB" sz="3200" b="1" dirty="0">
              <a:solidFill>
                <a:schemeClr val="tx2"/>
              </a:solidFill>
            </a:endParaRPr>
          </a:p>
        </p:txBody>
      </p:sp>
      <p:sp>
        <p:nvSpPr>
          <p:cNvPr id="3" name="Left Brace 2"/>
          <p:cNvSpPr/>
          <p:nvPr/>
        </p:nvSpPr>
        <p:spPr>
          <a:xfrm rot="5400000">
            <a:off x="5092909" y="970146"/>
            <a:ext cx="375461" cy="4831118"/>
          </a:xfrm>
          <a:prstGeom prst="leftBrace">
            <a:avLst/>
          </a:prstGeom>
          <a:ln w="28575">
            <a:solidFill>
              <a:srgbClr val="22518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Box 21"/>
          <p:cNvSpPr txBox="1"/>
          <p:nvPr/>
        </p:nvSpPr>
        <p:spPr>
          <a:xfrm>
            <a:off x="5791200" y="1540876"/>
            <a:ext cx="313372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All ants got the same quality on the 2</a:t>
            </a:r>
            <a:r>
              <a:rPr lang="en-GB" baseline="30000" dirty="0" smtClean="0"/>
              <a:t>nd</a:t>
            </a:r>
            <a:r>
              <a:rPr lang="en-GB" dirty="0" smtClean="0"/>
              <a:t> visit, but had </a:t>
            </a:r>
            <a:r>
              <a:rPr lang="en-GB" smtClean="0"/>
              <a:t>different expectations. </a:t>
            </a:r>
            <a:r>
              <a:rPr lang="en-GB" dirty="0" smtClean="0"/>
              <a:t>Does this affect their pheromone deposition?`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7839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1.11111E-6 L -0.3882 -1.11111E-6 " pathEditMode="relative" rAng="0" ptsTypes="AA">
                                      <p:cBhvr>
                                        <p:cTn id="1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41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" descr="C:\Users\tc63\Documents\Academic Work\Talks &amp; presentations\Emmy Noether talk\Two in One Graph exaggerated.jpg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835"/>
          <a:stretch/>
        </p:blipFill>
        <p:spPr bwMode="auto">
          <a:xfrm>
            <a:off x="95250" y="2068534"/>
            <a:ext cx="9048750" cy="4560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-5539" y="68759"/>
            <a:ext cx="9130489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perception</a:t>
            </a:r>
          </a:p>
          <a:p>
            <a:pPr algn="ctr"/>
            <a:r>
              <a:rPr lang="en-GB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Pilot study results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17046" y="1755291"/>
            <a:ext cx="4324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tx2"/>
                </a:solidFill>
              </a:rPr>
              <a:t>Idealised human response</a:t>
            </a:r>
            <a:endParaRPr lang="en-GB" sz="2800" dirty="0">
              <a:solidFill>
                <a:schemeClr val="tx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00600" y="1755291"/>
            <a:ext cx="43243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>
                <a:solidFill>
                  <a:schemeClr val="tx2"/>
                </a:solidFill>
              </a:rPr>
              <a:t>Ant behaviour</a:t>
            </a:r>
            <a:endParaRPr lang="en-GB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40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On-screen Show (4:3)</PresentationFormat>
  <Paragraphs>60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Tomer Czaczkes</dc:creator>
  <cp:lastModifiedBy>Tomer Czaczkes</cp:lastModifiedBy>
  <cp:revision>258</cp:revision>
  <dcterms:created xsi:type="dcterms:W3CDTF">2006-08-16T00:00:00Z</dcterms:created>
  <dcterms:modified xsi:type="dcterms:W3CDTF">2016-01-12T14:08:01Z</dcterms:modified>
</cp:coreProperties>
</file>